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93" r:id="rId5"/>
    <p:sldId id="295" r:id="rId6"/>
    <p:sldId id="303" r:id="rId7"/>
    <p:sldId id="299" r:id="rId8"/>
    <p:sldId id="298" r:id="rId9"/>
    <p:sldId id="301" r:id="rId10"/>
    <p:sldId id="306" r:id="rId11"/>
    <p:sldId id="305" r:id="rId12"/>
    <p:sldId id="307" r:id="rId13"/>
    <p:sldId id="308" r:id="rId14"/>
    <p:sldId id="309" r:id="rId15"/>
    <p:sldId id="310" r:id="rId16"/>
    <p:sldId id="294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4"/>
    <p:restoredTop sz="81568"/>
  </p:normalViewPr>
  <p:slideViewPr>
    <p:cSldViewPr snapToGrid="0">
      <p:cViewPr>
        <p:scale>
          <a:sx n="89" d="100"/>
          <a:sy n="89" d="100"/>
        </p:scale>
        <p:origin x="16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4D4D1-AAF4-2145-BA2F-B1A69958D692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6AEC5-E5A0-9144-946F-FE2BAC23D5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240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안녕하세요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en-US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MLOps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위한 클라우드 환경에서의 데이터파이프라인 구축 및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ETL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작업 자동화 구축을 주제로 졸업 프로젝트를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발표하게 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조인화입니다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1002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Airflow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작업 방식을 결정짓는 것은 </a:t>
            </a:r>
            <a:r>
              <a:rPr kumimoji="1" lang="en-US" altLang="ko-KR" dirty="0"/>
              <a:t>Executor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앞선</a:t>
            </a:r>
            <a:r>
              <a:rPr kumimoji="1" lang="ko-KR" altLang="en-US" dirty="0"/>
              <a:t> 문제를 해결하기 위해 </a:t>
            </a:r>
            <a:r>
              <a:rPr kumimoji="1" lang="en-US" altLang="ko-KR" dirty="0"/>
              <a:t>Airflow</a:t>
            </a:r>
            <a:r>
              <a:rPr kumimoji="1" lang="ko-KR" altLang="en-US" dirty="0"/>
              <a:t>에서 많이 사용되는 </a:t>
            </a:r>
            <a:r>
              <a:rPr kumimoji="1" lang="en-US" altLang="ko-KR" dirty="0"/>
              <a:t>Local Executor</a:t>
            </a:r>
            <a:r>
              <a:rPr kumimoji="1" lang="ko-KR" altLang="en-US" dirty="0"/>
              <a:t>나</a:t>
            </a:r>
            <a:r>
              <a:rPr kumimoji="1" lang="en-US" altLang="ko-KR" dirty="0"/>
              <a:t> Celery Executor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Kubernetes</a:t>
            </a:r>
            <a:r>
              <a:rPr kumimoji="1" lang="ko-KR" altLang="en-US" dirty="0"/>
              <a:t> </a:t>
            </a:r>
            <a:r>
              <a:rPr kumimoji="1" lang="en-US" altLang="ko-KR" dirty="0"/>
              <a:t>Executor</a:t>
            </a:r>
            <a:r>
              <a:rPr kumimoji="1" lang="ko-KR" altLang="en-US" dirty="0"/>
              <a:t>로 변경하여 구성하면 </a:t>
            </a:r>
            <a:r>
              <a:rPr kumimoji="1" lang="en-US" altLang="ko-KR" dirty="0"/>
              <a:t>Worker</a:t>
            </a:r>
            <a:r>
              <a:rPr kumimoji="1" lang="ko-KR" altLang="en-US" dirty="0"/>
              <a:t>가 필요할 때 </a:t>
            </a:r>
            <a:r>
              <a:rPr kumimoji="1" lang="en-US" altLang="ko-KR" dirty="0"/>
              <a:t>Pod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생성하도록 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 번째 방법은 이러한 </a:t>
            </a:r>
            <a:r>
              <a:rPr kumimoji="1" lang="en-US" altLang="ko-KR" dirty="0" err="1"/>
              <a:t>KubernetesExecutor</a:t>
            </a:r>
            <a:r>
              <a:rPr kumimoji="1" lang="ko-KR" altLang="en-US" dirty="0"/>
              <a:t>로 구성 후에 </a:t>
            </a:r>
            <a:r>
              <a:rPr kumimoji="1" lang="en-US" altLang="ko-KR" dirty="0"/>
              <a:t>DAG </a:t>
            </a:r>
            <a:r>
              <a:rPr kumimoji="1" lang="ko-KR" altLang="en-US" dirty="0"/>
              <a:t>코드에서 </a:t>
            </a:r>
            <a:r>
              <a:rPr kumimoji="1" lang="en-US" altLang="ko-KR" dirty="0" err="1"/>
              <a:t>KubernetesPodOperator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필요할 때 새로운 </a:t>
            </a:r>
            <a:r>
              <a:rPr kumimoji="1" lang="en-US" altLang="ko-KR" dirty="0"/>
              <a:t>Pod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의 내부에서 사전 정의한 </a:t>
            </a:r>
            <a:r>
              <a:rPr kumimoji="1" lang="en-US" altLang="ko-KR" dirty="0"/>
              <a:t>Spark </a:t>
            </a:r>
            <a:r>
              <a:rPr kumimoji="1" lang="ko-KR" altLang="en-US" dirty="0"/>
              <a:t>이미지를 띄워 </a:t>
            </a:r>
            <a:r>
              <a:rPr kumimoji="1" lang="en-US" altLang="ko-KR" dirty="0"/>
              <a:t>Spark</a:t>
            </a:r>
            <a:r>
              <a:rPr kumimoji="1" lang="ko-KR" altLang="en-US" dirty="0"/>
              <a:t> </a:t>
            </a:r>
            <a:r>
              <a:rPr kumimoji="1" lang="en-US" altLang="ko-KR" dirty="0"/>
              <a:t>job</a:t>
            </a:r>
            <a:r>
              <a:rPr kumimoji="1" lang="ko-KR" altLang="en-US" dirty="0"/>
              <a:t>을 제출하는 방법입니다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생성된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Pod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안에서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local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로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spark submit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을 해주어야 하기때문에 부하가 큰 작업에 적합하지 않고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독립적인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pod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에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spark executor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만들 수 없습니다</a:t>
            </a:r>
            <a:endParaRPr kumimoji="1" lang="en-US" altLang="ko-KR" dirty="0"/>
          </a:p>
          <a:p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그래서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최종적으로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진행하게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된</a:t>
            </a:r>
            <a:r>
              <a:rPr kumimoji="1" lang="ko-KR" altLang="en-US" dirty="0"/>
              <a:t> 두 번째 방법은 마찬가지로 </a:t>
            </a:r>
            <a:r>
              <a:rPr kumimoji="1" lang="en-US" altLang="ko-KR" dirty="0"/>
              <a:t>Airflow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KubernetesExecutor</a:t>
            </a:r>
            <a:r>
              <a:rPr kumimoji="1" lang="ko-KR" altLang="en-US" dirty="0"/>
              <a:t>로 구성한 후에 </a:t>
            </a:r>
            <a:r>
              <a:rPr kumimoji="1" lang="en-US" altLang="ko-KR" dirty="0"/>
              <a:t>DAG </a:t>
            </a:r>
            <a:r>
              <a:rPr kumimoji="1" lang="ko-KR" altLang="en-US" dirty="0"/>
              <a:t>코드에서 </a:t>
            </a:r>
            <a:r>
              <a:rPr kumimoji="1" lang="en-US" altLang="ko-KR" dirty="0" err="1"/>
              <a:t>KubernetesPodOperator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Spark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KubernetesOperator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새로운 </a:t>
            </a:r>
            <a:r>
              <a:rPr kumimoji="1" lang="en-US" altLang="ko-KR" dirty="0"/>
              <a:t>Spark Application 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생성하도록 하는 방법입니다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142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전체적인</a:t>
            </a:r>
            <a:r>
              <a:rPr kumimoji="1" lang="ko-KR" altLang="en-US" dirty="0"/>
              <a:t> 프로젝트 아키텍처는 다음과 같습니다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Airflow</a:t>
            </a:r>
            <a:r>
              <a:rPr kumimoji="1" lang="ko-KR" altLang="en-US" dirty="0"/>
              <a:t>의 메타데이터 </a:t>
            </a:r>
            <a:r>
              <a:rPr kumimoji="1" lang="en-US" altLang="ko-KR" dirty="0"/>
              <a:t>DB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PostgresSQL</a:t>
            </a:r>
            <a:r>
              <a:rPr kumimoji="1" lang="ko-KR" altLang="en-US" dirty="0"/>
              <a:t>을 사용하고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Excutor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KubernetesExecutor</a:t>
            </a:r>
            <a:r>
              <a:rPr kumimoji="1" lang="ko-KR" altLang="en-US" dirty="0"/>
              <a:t>로 구성하였습니다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데이터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ETL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을 위한 </a:t>
            </a:r>
            <a:r>
              <a:rPr kumimoji="1" lang="en-US" altLang="ko-KR" dirty="0"/>
              <a:t>DAG</a:t>
            </a:r>
            <a:r>
              <a:rPr kumimoji="1" lang="ko-KR" altLang="en-US" dirty="0"/>
              <a:t> 코드는 빈번한 수정 및 추가가 발행하므로 </a:t>
            </a:r>
            <a:r>
              <a:rPr kumimoji="1" lang="en-US" altLang="ko-KR" dirty="0"/>
              <a:t>Git-Sync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GitHub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DAG </a:t>
            </a:r>
            <a:r>
              <a:rPr kumimoji="1" lang="ko-KR" altLang="en-US" dirty="0"/>
              <a:t>코드를 관리할 수 있도록 구성하였습니다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평상시에는 </a:t>
            </a:r>
            <a:r>
              <a:rPr kumimoji="1" lang="en-US" altLang="ko-KR" dirty="0"/>
              <a:t>NKS</a:t>
            </a:r>
            <a:r>
              <a:rPr kumimoji="1" lang="ko-KR" altLang="en-US" dirty="0"/>
              <a:t> 클러스터에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WebServer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Scheduler</a:t>
            </a:r>
            <a:r>
              <a:rPr kumimoji="1" lang="ko-KR" altLang="en-US" dirty="0"/>
              <a:t>만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실행되고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DAG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배치스케줄링</a:t>
            </a:r>
            <a:r>
              <a:rPr kumimoji="1" lang="ko-KR" altLang="en-US" dirty="0"/>
              <a:t> 혹은 트리거로 인해 실행되면 동적으로 필요한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가 자동으로 생겨나고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의 실행이 종료되면 자동으로 제거되어 자동 확장</a:t>
            </a:r>
            <a:r>
              <a:rPr kumimoji="1" lang="en-US" altLang="ko-KR" dirty="0"/>
              <a:t>/</a:t>
            </a:r>
            <a:r>
              <a:rPr kumimoji="1" lang="ko-KR" altLang="en-US" dirty="0"/>
              <a:t>축소가 가능하도록 하였습니다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DAG</a:t>
            </a:r>
            <a:r>
              <a:rPr kumimoji="1" lang="ko-KR" altLang="en-US" dirty="0"/>
              <a:t> 코드에서 </a:t>
            </a:r>
            <a:r>
              <a:rPr kumimoji="1" lang="en-US" altLang="ko-KR" dirty="0"/>
              <a:t>Spark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KubernetesOperator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사용하면 생성하면 </a:t>
            </a:r>
            <a:r>
              <a:rPr kumimoji="1" lang="en-US" altLang="ko-KR" dirty="0"/>
              <a:t>NCR</a:t>
            </a:r>
            <a:r>
              <a:rPr kumimoji="1" lang="ko-KR" altLang="en-US" dirty="0"/>
              <a:t>에 저장된 이미지를 사용하여 새로운 </a:t>
            </a:r>
            <a:r>
              <a:rPr kumimoji="1" lang="en-US" altLang="ko-KR" dirty="0"/>
              <a:t>Spark Application Object</a:t>
            </a:r>
            <a:r>
              <a:rPr kumimoji="1" lang="ko-KR" altLang="en-US" dirty="0"/>
              <a:t>가 생성됩니다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이전 </a:t>
            </a:r>
            <a:r>
              <a:rPr kumimoji="1" lang="en-US" altLang="ko-KR" dirty="0"/>
              <a:t>DAG </a:t>
            </a:r>
            <a:r>
              <a:rPr kumimoji="1" lang="ko-KR" altLang="en-US" dirty="0"/>
              <a:t>과정 혹은 앞선 태스크에서 데이터를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에 쌓으면 이후 </a:t>
            </a:r>
            <a:r>
              <a:rPr kumimoji="1" lang="en-US" altLang="ko-KR" dirty="0"/>
              <a:t>Spark </a:t>
            </a:r>
            <a:r>
              <a:rPr kumimoji="1" lang="ko-KR" altLang="en-US" dirty="0"/>
              <a:t>태스크에서 </a:t>
            </a:r>
            <a:r>
              <a:rPr kumimoji="1" lang="en-US" altLang="ko-KR" dirty="0"/>
              <a:t>Object Storage</a:t>
            </a:r>
            <a:r>
              <a:rPr kumimoji="1" lang="ko-KR" altLang="en-US" dirty="0"/>
              <a:t>의 데이터를 읽어 실행됩니다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현재는 </a:t>
            </a:r>
            <a:r>
              <a:rPr kumimoji="1" lang="en-US" altLang="ko-KR" dirty="0"/>
              <a:t>Object Storage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사용하고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추후 변경할 예정입니다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</a:t>
            </a:r>
            <a:r>
              <a:rPr kumimoji="1" lang="en-US" altLang="ko-KR" dirty="0"/>
              <a:t>DAG</a:t>
            </a:r>
            <a:r>
              <a:rPr kumimoji="1" lang="ko-KR" altLang="en-US" dirty="0"/>
              <a:t>로 정의한 이러한 </a:t>
            </a:r>
            <a:r>
              <a:rPr kumimoji="1" lang="ko-KR" altLang="en-US" dirty="0" err="1"/>
              <a:t>배치성</a:t>
            </a:r>
            <a:r>
              <a:rPr kumimoji="1" lang="ko-KR" altLang="en-US" dirty="0"/>
              <a:t> 데이터 </a:t>
            </a:r>
            <a:r>
              <a:rPr kumimoji="1" lang="en-US" altLang="ko-KR" dirty="0"/>
              <a:t>ETL </a:t>
            </a:r>
            <a:r>
              <a:rPr kumimoji="1" lang="ko-KR" altLang="en-US" dirty="0"/>
              <a:t>작업들을 </a:t>
            </a:r>
            <a:r>
              <a:rPr kumimoji="1" lang="en-US" altLang="ko-KR" dirty="0" err="1"/>
              <a:t>WebServer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웹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로 관리할 수 있고 각 작업의 실행 결과를 확인할 수도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37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구축한 </a:t>
            </a:r>
            <a:r>
              <a:rPr kumimoji="1" lang="en-US" altLang="ko-KR" dirty="0"/>
              <a:t>Airflow</a:t>
            </a:r>
            <a:r>
              <a:rPr kumimoji="1" lang="ko-KR" altLang="en-US" dirty="0"/>
              <a:t>와 연동된 </a:t>
            </a:r>
            <a:r>
              <a:rPr kumimoji="1" lang="en-US" altLang="ko-KR" dirty="0"/>
              <a:t>GitHub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DAG</a:t>
            </a:r>
            <a:r>
              <a:rPr kumimoji="1" lang="ko-KR" altLang="en-US" dirty="0"/>
              <a:t> 파일을 올리면 즉시 연동되어 </a:t>
            </a:r>
            <a:r>
              <a:rPr kumimoji="1" lang="en-US" altLang="ko-KR" dirty="0"/>
              <a:t>Airflow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WebServer</a:t>
            </a:r>
            <a:r>
              <a:rPr kumimoji="1" lang="ko-KR" altLang="en-US" dirty="0"/>
              <a:t>에 등록됩니다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WebServer</a:t>
            </a:r>
            <a:r>
              <a:rPr kumimoji="1" lang="ko-KR" altLang="en-US" dirty="0"/>
              <a:t>에서는 이 작업이 활성화된 상태인지 비활성화된 상태인지 보고 변경할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배치 등록 정보도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성공 및 실패 여부도 확인할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설정에 따라 실행 결과를 알림으로 받아볼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53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DAG </a:t>
            </a:r>
            <a:r>
              <a:rPr kumimoji="1" lang="ko-KR" altLang="en-US" dirty="0"/>
              <a:t>상세 정보를 통해 해당 </a:t>
            </a:r>
            <a:r>
              <a:rPr kumimoji="1" lang="en-US" altLang="ko-KR" dirty="0"/>
              <a:t>DAG</a:t>
            </a:r>
            <a:r>
              <a:rPr kumimoji="1" lang="ko-KR" altLang="en-US" dirty="0"/>
              <a:t>에 정의된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간 관계 및 파이프라인을 시각적으로 확인할 수 있고 실행 로그도 확인할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7071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DAG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실행하기 전에는 웹서버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스케줄러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트리거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만 존재하고 워커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는 있는 것을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DAG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실행하면 필요한 </a:t>
            </a:r>
            <a:r>
              <a:rPr kumimoji="1" lang="en-US" altLang="ko-KR" dirty="0"/>
              <a:t>Worker</a:t>
            </a:r>
            <a:r>
              <a:rPr kumimoji="1" lang="ko-KR" altLang="en-US" dirty="0"/>
              <a:t>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가 동적으로 생겨나고 실행되는 것을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</a:t>
            </a:r>
            <a:r>
              <a:rPr kumimoji="1" lang="en-US" altLang="ko-KR" dirty="0"/>
              <a:t>Worker Pod</a:t>
            </a:r>
            <a:r>
              <a:rPr kumimoji="1" lang="ko-KR" altLang="en-US" dirty="0"/>
              <a:t>의 실행 종료 후 설정된 일정 시간 후에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가 자동으로 제거됩니다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5525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시간이 부족하여 초기 계획했던 모든 과정을 진행하지는 못했지만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초기 연구 목표로 잡았던 </a:t>
            </a:r>
            <a:r>
              <a:rPr kumimoji="1" lang="en-US" altLang="ko-KR" dirty="0"/>
              <a:t>Cloud Native </a:t>
            </a:r>
            <a:r>
              <a:rPr kumimoji="1" lang="ko-KR" altLang="en-US" dirty="0"/>
              <a:t>기반의 자동 확장</a:t>
            </a:r>
            <a:r>
              <a:rPr kumimoji="1" lang="en-US" altLang="ko-KR" dirty="0"/>
              <a:t>/</a:t>
            </a:r>
            <a:r>
              <a:rPr kumimoji="1" lang="ko-KR" altLang="en-US" dirty="0"/>
              <a:t>축소에 대한 기능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웹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</a:t>
            </a:r>
            <a:r>
              <a:rPr kumimoji="1" lang="ko-KR" altLang="en-US" dirty="0" err="1"/>
              <a:t>배치성</a:t>
            </a:r>
            <a:r>
              <a:rPr kumimoji="1" lang="ko-KR" altLang="en-US" dirty="0"/>
              <a:t> 데이터 작업 관리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GitHub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DAG</a:t>
            </a:r>
            <a:r>
              <a:rPr kumimoji="1" lang="ko-KR" altLang="en-US" dirty="0"/>
              <a:t> 코드 연동의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목표는 모두 달성할 수 있었습니다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이러한 </a:t>
            </a:r>
            <a:r>
              <a:rPr kumimoji="1" lang="en-US" altLang="ko-KR" dirty="0"/>
              <a:t>Cloud Native </a:t>
            </a:r>
            <a:r>
              <a:rPr kumimoji="1" lang="ko-KR" altLang="en-US" dirty="0"/>
              <a:t>환경 구축을 통해 사용자는 컴퓨팅 자원이나 네트워크 설정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배치 작업 자동화 등에 대한 노력을 줄이고 필요한 개발에만 집중할 수 있는 플랫폼을 제공하게 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ko-KR" altLang="en-US" dirty="0"/>
              <a:t>현재는 </a:t>
            </a:r>
            <a:r>
              <a:rPr kumimoji="1" lang="en-US" altLang="ko-KR" dirty="0"/>
              <a:t>Worker</a:t>
            </a:r>
            <a:r>
              <a:rPr kumimoji="1" lang="ko-KR" altLang="en-US" dirty="0"/>
              <a:t>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가 자동으로 제거되면 오브젝트 스토리지에 수집한 데이터는 남지만 </a:t>
            </a:r>
            <a:r>
              <a:rPr kumimoji="1" lang="en-US" altLang="ko-KR" dirty="0"/>
              <a:t>Worker</a:t>
            </a:r>
            <a:r>
              <a:rPr kumimoji="1" lang="ko-KR" altLang="en-US" dirty="0"/>
              <a:t>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에 있던 로그를 더이상 볼 수 없게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이에 </a:t>
            </a:r>
            <a:r>
              <a:rPr kumimoji="1" lang="en-US" altLang="ko-KR" dirty="0"/>
              <a:t>Remote Storage</a:t>
            </a:r>
            <a:r>
              <a:rPr kumimoji="1" lang="ko-KR" altLang="en-US" dirty="0"/>
              <a:t>에 로그를 기록하도록 구성을 진행하고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현재의 구조에서는 </a:t>
            </a:r>
            <a:r>
              <a:rPr kumimoji="1" lang="en-US" altLang="ko-KR" dirty="0"/>
              <a:t>Kubernetes</a:t>
            </a:r>
            <a:r>
              <a:rPr kumimoji="1" lang="ko-KR" altLang="en-US" dirty="0"/>
              <a:t> 클러스터 내부에 </a:t>
            </a:r>
            <a:r>
              <a:rPr kumimoji="1" lang="en-US" altLang="ko-KR" dirty="0"/>
              <a:t>Airflow</a:t>
            </a:r>
            <a:r>
              <a:rPr kumimoji="1" lang="ko-KR" altLang="en-US" dirty="0"/>
              <a:t>의 메타데이터가 저장되는 데이터베이스가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Airflow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</a:t>
            </a:r>
            <a:r>
              <a:rPr lang="en" altLang="ko-Kore-KR" b="0" i="0" dirty="0">
                <a:solidFill>
                  <a:srgbClr val="212529"/>
                </a:solidFill>
                <a:effectLst/>
                <a:latin typeface="-apple-system"/>
              </a:rPr>
              <a:t>Kubernetes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무슨 일이 생기거나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재배포되어도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데이터는 여전히 남아있을 수 있을 수 있도록 </a:t>
            </a:r>
            <a:r>
              <a:rPr kumimoji="1" lang="ko-KR" altLang="en-US" dirty="0"/>
              <a:t>데이터베이스를 </a:t>
            </a:r>
            <a:r>
              <a:rPr kumimoji="1" lang="en-US" altLang="ko-KR" dirty="0"/>
              <a:t>Kubernetes </a:t>
            </a:r>
            <a:r>
              <a:rPr kumimoji="1" lang="ko-KR" altLang="en-US" dirty="0"/>
              <a:t>외부로 분리하여 관리할 예정입니다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현재는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 </a:t>
            </a:r>
            <a:r>
              <a:rPr kumimoji="1" lang="en-US" altLang="ko-KR" dirty="0"/>
              <a:t>Storage</a:t>
            </a:r>
            <a:r>
              <a:rPr kumimoji="1" lang="ko-KR" altLang="en-US" dirty="0"/>
              <a:t>에서 데이터를 읽고 저장하도록 설계되어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추후 </a:t>
            </a:r>
            <a:r>
              <a:rPr kumimoji="1" lang="en-US" altLang="ko-KR" dirty="0"/>
              <a:t>HDFS</a:t>
            </a:r>
            <a:r>
              <a:rPr kumimoji="1" lang="ko-KR" altLang="en-US" dirty="0"/>
              <a:t>나</a:t>
            </a:r>
            <a:r>
              <a:rPr kumimoji="1" lang="en-US" altLang="ko-KR" dirty="0"/>
              <a:t> Kafka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도입하여 </a:t>
            </a:r>
            <a:r>
              <a:rPr kumimoji="1" lang="ko-KR" altLang="en-US" dirty="0" err="1"/>
              <a:t>고도화할</a:t>
            </a:r>
            <a:r>
              <a:rPr kumimoji="1" lang="ko-KR" altLang="en-US" dirty="0"/>
              <a:t> 예정입니다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현재까지는 </a:t>
            </a:r>
            <a:r>
              <a:rPr kumimoji="1" lang="en-US" altLang="ko-KR" dirty="0"/>
              <a:t>Spark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Aplication</a:t>
            </a:r>
            <a:r>
              <a:rPr kumimoji="1" lang="ko-KR" altLang="en-US" dirty="0"/>
              <a:t>이 정상적으로 실행되는지에 대한 테스트만 진행된 상태입니다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구축한 환경에서 실제 자연어 데이터셋을 수집 및 가공하고 만들어진 데이터 셋을 </a:t>
            </a:r>
            <a:r>
              <a:rPr kumimoji="1" lang="en-US" altLang="ko-KR" dirty="0"/>
              <a:t>KoGPT2</a:t>
            </a:r>
            <a:r>
              <a:rPr kumimoji="1" lang="ko-KR" altLang="en-US" dirty="0"/>
              <a:t>에 학습시켜볼 예정입니다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985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발표 순서는 다음과 같고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개요 및 연구 목표에 대해 먼저 말씀드리겠습니다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707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 러닝에서의 데이터 수집은 모델의 성능을 결정하는 중요한 요소 중 하나이기 때문에 데이터 수집은 기계 학습 모델을 구축하는 데 매우 중요한 역할을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빅데이터의 출현으로 인해 머신 러닝의 잠재력을 최대치로 끌어내는 것에 대한 실현 가능성이 높아지고 있는 가운데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빅데이터 처리 비용을 최소화하기 위한 분산 처리 시스템과 클라우드 서비스에 대한 수요가 증가하고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클라우드 컴퓨팅 기술을 기반으로 </a:t>
            </a:r>
            <a:r>
              <a:rPr lang="en" altLang="ko-Kore-KR" dirty="0"/>
              <a:t>Docker, Kubernetes, Airflow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Spark</a:t>
            </a:r>
            <a:r>
              <a:rPr lang="en" altLang="ko-Kore-KR" dirty="0"/>
              <a:t> </a:t>
            </a:r>
            <a:r>
              <a:rPr lang="ko-KR" altLang="en-US" dirty="0"/>
              <a:t>등 여러 빅데이터 오픈소스 툴과 컨테이너 기술을 활용하여 </a:t>
            </a:r>
            <a:r>
              <a:rPr lang="ko-KR" altLang="ko-Kore-KR" sz="18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머신러닝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및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분석을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dirty="0"/>
              <a:t>위한 클라우드 네이티브 데이터 파이프라인 및 </a:t>
            </a:r>
            <a:r>
              <a:rPr lang="en" altLang="ko-Kore-KR" dirty="0"/>
              <a:t>ETL </a:t>
            </a:r>
            <a:r>
              <a:rPr lang="ko-KR" altLang="en-US" dirty="0"/>
              <a:t>작업 자동화를 구현하는 것을 목표로 하였습니다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500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머신 러닝 데이터셋 수집 및 가공 과정을 자동화하는 것이 주 목적인 만큼 다음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3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가지 연구를 목표로 삼았습니다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r>
              <a:rPr kumimoji="1" lang="ko-Kore-KR" altLang="en-US" dirty="0"/>
              <a:t>첫</a:t>
            </a:r>
            <a:r>
              <a:rPr kumimoji="1" lang="ko-KR" altLang="en-US" dirty="0"/>
              <a:t> 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컨테이너 오케스트레이션 플랫폼을 클라우드 기술과 접목하여 자동 확장 가능하도록 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두 번째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여러 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배치성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데이터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ETL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작업들을 한 곳에서 관리할 수 있어야 하며 각 작업의 결과를 웹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UI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통해 확인할 수 있도록 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마지막 세 번째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데이터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ETL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을 위한 코드는 빈번한 수정 및 추가가 발생하므로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GitHub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와 연동할 수 있도록 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1370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먼저 저는 현재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NHN Cloud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에서 인턴을 진행하고 있기 때문에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Could Native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환경 구축을 위해 여러 클라우드 서비스 중에서도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NHN Cloud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서비스를 선택하여 프로젝트를 진행하였습니다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en-US" altLang="ko-KR" dirty="0"/>
          </a:p>
          <a:p>
            <a:r>
              <a:rPr kumimoji="1" lang="en-US" altLang="ko-Kore-KR" dirty="0"/>
              <a:t>Cloud Native</a:t>
            </a:r>
            <a:r>
              <a:rPr kumimoji="1" lang="ko-KR" altLang="en-US" dirty="0"/>
              <a:t> 환경을 구축한다면 규모의 탄력성을 보장할 수 있는 클라우드상 운영의 강점을 가질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Cloud Native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신속한 업데이트 및 기능 추가 개선을 통한 서비스 신속성을 제공할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컨테이너 기반으로 다양한 클라우드 환경에서 마이그레이션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오토스케일링</a:t>
            </a:r>
            <a:r>
              <a:rPr kumimoji="1" lang="ko-KR" altLang="en-US" dirty="0"/>
              <a:t> 가능하여 </a:t>
            </a:r>
            <a:r>
              <a:rPr kumimoji="1" lang="en-US" altLang="ko-KR" dirty="0"/>
              <a:t>IT</a:t>
            </a:r>
            <a:r>
              <a:rPr kumimoji="1" lang="ko-KR" altLang="en-US" dirty="0"/>
              <a:t> 이식성과 유연성을 확보 가능 등의 장점을 가질 수 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282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NHN Cloud</a:t>
            </a:r>
            <a:r>
              <a:rPr kumimoji="1" lang="ko-KR" altLang="en-US" dirty="0"/>
              <a:t>는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오픈 스택 기반의 클라우드 서비스로 유연한 클라우드 인프라를 제공합니다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r>
              <a:rPr kumimoji="1" lang="ko-KR" altLang="en-US" dirty="0"/>
              <a:t>이러한 </a:t>
            </a:r>
            <a:r>
              <a:rPr kumimoji="1" lang="en-US" altLang="ko-KR" dirty="0"/>
              <a:t>Cloud Native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</a:t>
            </a:r>
            <a:r>
              <a:rPr kumimoji="1" lang="en-US" altLang="ko-KR" dirty="0"/>
              <a:t>NHN Cloud</a:t>
            </a:r>
            <a:r>
              <a:rPr kumimoji="1" lang="ko-KR" altLang="en-US" dirty="0"/>
              <a:t>의 기본 인프라 서비스 외에도 </a:t>
            </a:r>
            <a:r>
              <a:rPr kumimoji="1" lang="en-US" altLang="ko-KR" dirty="0"/>
              <a:t>NHN Kubernetes Service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NKS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NHN Container Registry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NCR</a:t>
            </a:r>
            <a:r>
              <a:rPr kumimoji="1" lang="ko-KR" altLang="en-US" dirty="0"/>
              <a:t>을 활용하였습니다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NKS</a:t>
            </a:r>
            <a:r>
              <a:rPr kumimoji="1" lang="ko-KR" altLang="en-US" dirty="0"/>
              <a:t>는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Cloud Native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핵심 기술인 컨테이너 오케스트레이션을 지원합니다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NHN Cloud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에 최적화된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Kubernetes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클러스터 생성 관리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기능을 지원하며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Kubernetes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클러스터 콘솔 제어 기능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Web Console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기능 지원 등을 제공합니다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NCR</a:t>
            </a:r>
            <a:r>
              <a:rPr kumimoji="1" lang="ko-KR" altLang="en-US" dirty="0"/>
              <a:t>은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Docker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컨테이너 이미지를 저장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관리하고 배포할 수 있는 컨테이너 레지스트리 서비스입니다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Docker 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명령줄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도구를 지원하고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HTTPS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암호화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NHN Cloud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인증 및 권한 관리를 통해 보안성을 강화할 수 있습니다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현재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NHN Cloud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서비스는 현재 평촌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판교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도쿄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LA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리전을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제공하고 있고 추후 광주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(2023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예정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),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순천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(2025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예정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),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경남으로 확장될 예정입니다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7823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대규모 데이터 분산 처리를 위해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Apache Spark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사용하였습니다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Apache Spark</a:t>
            </a:r>
            <a:r>
              <a:rPr kumimoji="1" lang="ko-KR" altLang="en-US" dirty="0"/>
              <a:t>는 대규모 데이터 처리를 위한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범용 분산 컴퓨팅 프레임워크로 데이터 파이프라인을 위해 많이 사용됩니다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r>
              <a:rPr kumimoji="1" lang="en-US" altLang="ko-Kore-KR" dirty="0"/>
              <a:t>Spark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클러스터 컴퓨팅 환경에서 데이터 처리 작업을 병렬로 처리하여 대규모 데이터 집합을 빠르게 처리할 수 있습니다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또한 대량의 데이터 집합을 대상으로 인메모리 기반의 데이터 프로세싱을 지원하므로 반복 작업의 처리 효율이 높습니다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다양한 레이어의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API,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다양한 형태의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API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지원하고 다양한 스토리지와 연동되는 커넥터가 존재하여 데이터 추출 및 저장이 가능합니다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117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파이프라인 설정 및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ETL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작업의 자동화를 위해서는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A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pache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Airflow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사용하였습니다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Airflow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는 데이터 파이프라인 자동화 오픈소스 플랫폼입니다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데이터엔지니어링의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ETL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작업 자동화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 DAG(Directed Acyclic Graph)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형태의 워크플로우 작성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정교한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dependency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의 파이프라인 설정이 가능합니다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DAG(Directed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Acyclic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Graph)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라는 개념을 사용하여 작업 간의 의존성을 정의하고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이를 바탕으로 지정한 일정에 따라 작업을 실행하고 모니터링합니다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DAG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통해 다양한 데이터 소스로부터 데이터를 추출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변환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적재할 수 있는 연결성을 가집니다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Python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으로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작성되어 있기 때문에 각 작업을 편리하게 커스텀 할 수 있습니다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스케줄러는 이러한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DAG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와 태스크를 모니터링하고 실행 순서와 상태를 관리합니다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실행해야 할 태스크를 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스케줄링하여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Executor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에 제출하게 되면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Executor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가 어떤 리소스로 실행할 것인지 결정하고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Worker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에서 태스크가 실행됩니다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또한 웹 </a:t>
            </a:r>
            <a:r>
              <a:rPr lang="en" altLang="ko-Kore-KR" b="0" i="0" dirty="0">
                <a:solidFill>
                  <a:srgbClr val="ECECEC"/>
                </a:solidFill>
                <a:effectLst/>
                <a:latin typeface="-apple-system"/>
              </a:rPr>
              <a:t>UI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서버에서는 실행 중인 작업을 한 눈에 볼 수 있는 다양한 </a:t>
            </a:r>
            <a:r>
              <a:rPr lang="en" altLang="ko-Kore-KR" b="0" i="0" dirty="0">
                <a:solidFill>
                  <a:srgbClr val="ECECEC"/>
                </a:solidFill>
                <a:effectLst/>
                <a:latin typeface="-apple-system"/>
              </a:rPr>
              <a:t>View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기능을 제공합니다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200" b="0" i="0" dirty="0">
                <a:solidFill>
                  <a:srgbClr val="ECECEC"/>
                </a:solidFill>
                <a:effectLst/>
                <a:latin typeface="-apple-system"/>
                <a:ea typeface="NanumBarunGothic" panose="020B0603020101020101" pitchFamily="34" charset="-127"/>
                <a:cs typeface="Apple Symbols" panose="02000000000000000000" pitchFamily="2" charset="-79"/>
              </a:rPr>
              <a:t>해당 구조에서 각각의 스케줄러</a:t>
            </a:r>
            <a:r>
              <a:rPr kumimoji="1" lang="en-US" altLang="ko-KR" sz="1200" b="0" i="0" dirty="0">
                <a:solidFill>
                  <a:srgbClr val="ECECEC"/>
                </a:solidFill>
                <a:effectLst/>
                <a:latin typeface="-apple-system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b="0" i="0" dirty="0">
                <a:solidFill>
                  <a:srgbClr val="ECECEC"/>
                </a:solidFill>
                <a:effectLst/>
                <a:latin typeface="-apple-system"/>
                <a:ea typeface="NanumBarunGothic" panose="020B0603020101020101" pitchFamily="34" charset="-127"/>
                <a:cs typeface="Apple Symbols" panose="02000000000000000000" pitchFamily="2" charset="-79"/>
              </a:rPr>
              <a:t> 웹서버</a:t>
            </a:r>
            <a:r>
              <a:rPr kumimoji="1" lang="en-US" altLang="ko-KR" sz="1200" b="0" i="0" dirty="0">
                <a:solidFill>
                  <a:srgbClr val="ECECEC"/>
                </a:solidFill>
                <a:effectLst/>
                <a:latin typeface="-apple-system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b="0" i="0" dirty="0">
                <a:solidFill>
                  <a:srgbClr val="ECECEC"/>
                </a:solidFill>
                <a:effectLst/>
                <a:latin typeface="-apple-system"/>
                <a:ea typeface="NanumBarunGothic" panose="020B0603020101020101" pitchFamily="34" charset="-127"/>
                <a:cs typeface="Apple Symbols" panose="02000000000000000000" pitchFamily="2" charset="-79"/>
              </a:rPr>
              <a:t> 데이터베이스</a:t>
            </a:r>
            <a:r>
              <a:rPr kumimoji="1" lang="en-US" altLang="ko-KR" sz="1200" b="0" i="0" dirty="0">
                <a:solidFill>
                  <a:srgbClr val="ECECEC"/>
                </a:solidFill>
                <a:effectLst/>
                <a:latin typeface="-apple-system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1200" b="0" i="0" dirty="0">
                <a:solidFill>
                  <a:srgbClr val="ECECEC"/>
                </a:solidFill>
                <a:effectLst/>
                <a:latin typeface="-apple-system"/>
                <a:ea typeface="NanumBarunGothic" panose="020B0603020101020101" pitchFamily="34" charset="-127"/>
                <a:cs typeface="Apple Symbols" panose="02000000000000000000" pitchFamily="2" charset="-79"/>
              </a:rPr>
              <a:t> 워커들은 각각 독립적인 노드에 해당합니다</a:t>
            </a:r>
            <a:r>
              <a:rPr kumimoji="1" lang="en-US" altLang="ko-KR" sz="1200" b="0" i="0" dirty="0">
                <a:solidFill>
                  <a:srgbClr val="ECECEC"/>
                </a:solidFill>
                <a:effectLst/>
                <a:latin typeface="-apple-system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845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이러한</a:t>
            </a:r>
            <a:r>
              <a:rPr kumimoji="1" lang="ko-KR" altLang="en-US" dirty="0"/>
              <a:t> 구조의 </a:t>
            </a:r>
            <a:r>
              <a:rPr kumimoji="1" lang="en-US" altLang="ko-KR" dirty="0"/>
              <a:t>Airflow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기존의 </a:t>
            </a:r>
            <a:r>
              <a:rPr kumimoji="1" lang="en-US" altLang="ko-KR" dirty="0"/>
              <a:t>Airflow on Kubernetes</a:t>
            </a:r>
            <a:r>
              <a:rPr kumimoji="1" lang="ko-KR" altLang="en-US" dirty="0"/>
              <a:t>로 구성하는 경우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기존 </a:t>
            </a:r>
            <a:r>
              <a:rPr kumimoji="1" lang="en-US" altLang="ko-KR" dirty="0"/>
              <a:t>Airflow</a:t>
            </a:r>
            <a:r>
              <a:rPr kumimoji="1" lang="ko-KR" altLang="en-US" dirty="0"/>
              <a:t>의 구성이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 형태로만 변환된 것이기 때문에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브로커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워커 등이 </a:t>
            </a:r>
            <a:endParaRPr kumimoji="1" lang="en-US" altLang="ko-KR" dirty="0"/>
          </a:p>
          <a:p>
            <a:r>
              <a:rPr kumimoji="1" lang="ko-KR" altLang="en-US" dirty="0"/>
              <a:t>지속적으로 </a:t>
            </a:r>
            <a:r>
              <a:rPr kumimoji="1" lang="ko-KR" altLang="en-US" dirty="0" err="1"/>
              <a:t>쿠버네티스</a:t>
            </a:r>
            <a:r>
              <a:rPr kumimoji="1" lang="ko-KR" altLang="en-US" dirty="0"/>
              <a:t> 환경에 상주하게 되어 리소스를 효율적으로 사용할 수 없다는 문제점이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6AEC5-E5A0-9144-946F-FE2BAC23D59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548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055FB-925A-7804-1930-FD2BF6B96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6D9348-02AA-1FF6-C9A8-8521BBC0B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A6A3D-0B51-23A9-B085-155453E4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AE820-6E0C-3EFA-2CA2-A62B59BC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AFDE9-17C3-4C69-95B2-94475B26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385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C9187-E53C-34C6-7A8B-315ADFF7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9862A5-F5FC-3A72-D2EB-0D6199F8F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421BE-C3CF-0429-4EEB-4FECA4A6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BF537-DF6E-9850-2DD4-DE688E73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6A642-EE79-C5A4-8C57-3C5E6A1D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413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CFB5D4-3144-061D-2554-F6C9F3C65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48A594-61A3-EAD9-F74D-8480EB422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C2D71-C48F-FC2B-D3ED-9F3CD3E1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A5C163-914F-C3FA-174B-9FA158BF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9B20C-A789-CBF2-ACC5-661AAA91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984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9C7CD-10E1-936A-8060-6BF75A72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756BF-7CD0-13C9-26DD-2DAC7147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81E6D-2FAA-E8DB-14DE-1CCC427F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08ADA8-F5C4-64E1-16F6-99838E62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57AF6-5706-7191-C128-BC0AD2BA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659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2B1C6-CB8C-291F-51F5-16909DA39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F5F6D-6CBF-9447-100B-0367CF7F3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90139-5116-EA58-A56C-75444EF1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54FF7-CF30-6AD4-4337-A586BDAB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7925F-3E43-24A8-00FE-967C704B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305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046FA-E320-46C2-C64D-9D2EFA6E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9600B-CC99-57EC-3D9A-021F4C49D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4238F8-EBC5-8EC9-0C3D-2E899483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CC3A25-FA12-0326-DAAC-8D01E27C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5CB42-13C1-40FA-F321-E6FB6DD1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0E318D-7954-2692-7CE4-834C3704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0060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84DC-9B2D-3F75-C205-96E82CC3D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26C9C-B1F7-094D-95BA-5ABE429D8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186659-6371-A604-D421-39E21BC14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CA9558-035E-8B40-9065-25C266D0C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F1073-EF8E-7743-96F4-885F93FF0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3A590E-3FD8-6A32-C1F2-804F6FF1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C924CB-2FAC-B877-816F-D04EB295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1F19D4-3C7C-F94F-AE5E-ABCBB0BC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097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AE61-06B2-5CA1-8232-7C41A6C8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F3FEAF-826F-56A8-8300-8BCA9E30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05044F-1001-EA8D-BCE2-4493F6F2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73E104-5B72-CD61-62CA-BDF1BCF8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9724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CDD6B4-7E4A-9467-B073-B64DAC55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56D30B-E6F3-2E6A-0104-25786D26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C6F2E-C513-2565-2867-AC8C60FB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95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DE1A2-5D0A-133C-E86C-244DFFEF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12748-E8E4-2DF0-2DA5-F96330C11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FDE51-F46A-FEC2-D46B-D5E64E70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193F9-0910-A18A-EEB5-DAB9CE2A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B4947-BE53-F9F2-F3E9-5872E77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60D7C-E0CD-9726-DD17-2E23A575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332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B0571-3EF0-B03E-87F0-F3344F53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452B2F-1EB1-B1CC-4525-91B707578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42313E-FC98-90D2-F20A-D063A3C5D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DC830-E872-AD5F-DFF8-0DEBDBA8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A12758-3C38-E4B4-CE51-8CDF86EE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84FCA6-78F4-5B8C-CC5E-CD782D33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309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508833-B641-7F95-7EEA-0A97B19FA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8865DD-634B-BF0A-563D-F416343B3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AA50E-A6FC-6349-154A-968B27C95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96F1E-F341-3341-9901-85CAC93901CD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B1C99-40C6-2004-AD7F-D4D55EC68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A32DE-7288-6FAF-F641-2C6FE1CFB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FEC28-DFE2-3545-9724-A88A2139839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459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F2F4D-7054-F4AB-A85E-4569403AC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018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MLOps</a:t>
            </a:r>
            <a:r>
              <a:rPr lang="ko-KR" altLang="en-US" sz="3600" b="1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lang="ko-KR" altLang="en-US" sz="36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위한 클라우드 환경에서의 </a:t>
            </a:r>
            <a:br>
              <a:rPr lang="en-US" altLang="ko-KR" sz="36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</a:br>
            <a:r>
              <a:rPr lang="ko-KR" altLang="en-US" sz="36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데이터파이프라인 구축 및 </a:t>
            </a:r>
            <a:r>
              <a:rPr lang="en-US" altLang="ko-KR" sz="36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ETL </a:t>
            </a:r>
            <a:r>
              <a:rPr lang="ko-KR" altLang="en-US" sz="36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작업 자동화 구축</a:t>
            </a:r>
            <a:endParaRPr kumimoji="1" lang="ko-Kore-KR" altLang="en-US" sz="36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D3A854-13D7-9F69-5570-D9DBD94E3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7580"/>
            <a:ext cx="9144000" cy="839450"/>
          </a:xfrm>
        </p:spPr>
        <p:txBody>
          <a:bodyPr>
            <a:normAutofit/>
          </a:bodyPr>
          <a:lstStyle/>
          <a:p>
            <a:r>
              <a:rPr kumimoji="1" lang="en-US" altLang="ko-Kore-KR" sz="28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2018102238 </a:t>
            </a:r>
            <a:r>
              <a:rPr kumimoji="1" lang="ko-KR" altLang="en-US" sz="28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조인화</a:t>
            </a:r>
            <a:endParaRPr kumimoji="1" lang="ko-Kore-KR" altLang="en-US" sz="26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085F5D02-369F-4F5C-1649-468A4EF96163}"/>
              </a:ext>
            </a:extLst>
          </p:cNvPr>
          <p:cNvSpPr txBox="1">
            <a:spLocks/>
          </p:cNvSpPr>
          <p:nvPr/>
        </p:nvSpPr>
        <p:spPr>
          <a:xfrm>
            <a:off x="1524000" y="5381469"/>
            <a:ext cx="9144000" cy="479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KHU 202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3</a:t>
            </a:r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-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1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졸업프로젝트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F1EF7A-01FF-CE1E-39B9-635EB5C54EA3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46A813-2F57-6ACC-CC0C-E65ACBB98C45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783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2</a:t>
            </a:r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관련 연구 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–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해결 방법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EAF25-D526-974B-D42E-543A6AEF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82" y="1690688"/>
            <a:ext cx="10259518" cy="43416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Airflow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에서 </a:t>
            </a:r>
            <a:r>
              <a:rPr kumimoji="1" lang="en-US" altLang="ko-KR" sz="21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KubernetesExecutor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구성 후 </a:t>
            </a:r>
            <a:r>
              <a:rPr kumimoji="1" lang="en-US" altLang="ko-KR" sz="21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KubernetesPodOperator</a:t>
            </a:r>
            <a:r>
              <a:rPr kumimoji="1" lang="ko-KR" altLang="en-US" sz="21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사용하여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새로운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Pod</a:t>
            </a:r>
            <a:r>
              <a:rPr kumimoji="1" lang="ko-KR" altLang="en-US" sz="21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생성하고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Pod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내부에서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Local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로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Spark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job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을 제출하는 방법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Airflow</a:t>
            </a:r>
            <a:r>
              <a:rPr kumimoji="1" lang="ko-KR" altLang="en-US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에서 </a:t>
            </a:r>
            <a:r>
              <a:rPr kumimoji="1" lang="en-US" altLang="ko-KR" sz="2100" b="1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KubernetesExecutor</a:t>
            </a:r>
            <a:r>
              <a:rPr kumimoji="1" lang="en-US" altLang="ko-KR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ko-KR" altLang="en-US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구성 후 </a:t>
            </a:r>
            <a:r>
              <a:rPr kumimoji="1" lang="en-US" altLang="ko-KR" sz="2100" b="1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SparkKubernetesOperator</a:t>
            </a:r>
            <a:r>
              <a:rPr kumimoji="1" lang="ko-KR" altLang="en-US" sz="2100" b="1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ko-KR" altLang="en-US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사용하여 새로운 </a:t>
            </a:r>
            <a:r>
              <a:rPr kumimoji="1" lang="en-US" altLang="ko-KR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Spark</a:t>
            </a:r>
            <a:r>
              <a:rPr kumimoji="1" lang="ko-KR" altLang="en-US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Application</a:t>
            </a:r>
            <a:r>
              <a:rPr kumimoji="1" lang="ko-KR" altLang="en-US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Object</a:t>
            </a:r>
            <a:r>
              <a:rPr kumimoji="1" lang="ko-KR" altLang="en-US" sz="2100" b="1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ko-KR" altLang="en-US" sz="21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생성하는 방법</a:t>
            </a:r>
            <a:endParaRPr kumimoji="1" lang="en-US" altLang="ko-KR" sz="21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>
              <a:lnSpc>
                <a:spcPct val="150000"/>
              </a:lnSpc>
            </a:pP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63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3.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프로젝트 아키텍처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133480-217D-322C-5DA4-1EAB42C9A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55" y="973674"/>
            <a:ext cx="8024884" cy="54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4.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프로젝트 내용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및 데모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D266B7-3D3D-2BF6-323B-82DFDBBD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2" y="1526987"/>
            <a:ext cx="7772400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3807BC-7E26-E360-E46C-4EF09C4F1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32" y="2944897"/>
            <a:ext cx="8926690" cy="3298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179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4.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프로젝트 내용 및 데모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CBF875-3F75-720D-723D-AB06D302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396343"/>
            <a:ext cx="7019927" cy="3294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23C93E3-792D-F94C-31FA-61F7436E7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5"/>
          <a:stretch/>
        </p:blipFill>
        <p:spPr bwMode="auto">
          <a:xfrm>
            <a:off x="4568893" y="3638270"/>
            <a:ext cx="7384983" cy="28815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05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4.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프로젝트 내용 및 데모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C52B42-CFDD-7668-D12B-B486F271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8" y="2755420"/>
            <a:ext cx="11331564" cy="1054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A12F9-393B-1E3B-8084-10DF75AE9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18" y="4026071"/>
            <a:ext cx="11331564" cy="10399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2D378A-9F42-2C95-561A-195A7F840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8" y="5282378"/>
            <a:ext cx="11331564" cy="9395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9CDC71-585D-8782-F456-7055D8898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08"/>
          <a:stretch/>
        </p:blipFill>
        <p:spPr>
          <a:xfrm>
            <a:off x="430218" y="1680952"/>
            <a:ext cx="11331564" cy="8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4.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향후 연구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CED74-3427-034B-AC13-94C72ACE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82" y="1690688"/>
            <a:ext cx="10259518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Remote Logging 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설정</a:t>
            </a:r>
            <a:endParaRPr kumimoji="1" lang="en-US" altLang="ko-KR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Database</a:t>
            </a:r>
            <a:r>
              <a:rPr kumimoji="1" lang="ko-KR" altLang="en-US" sz="25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Kubernetes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외부로 분리하여 관리</a:t>
            </a:r>
            <a:endParaRPr kumimoji="1" lang="en-US" altLang="ko-KR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HDFS/Kafka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도입</a:t>
            </a:r>
            <a:endParaRPr kumimoji="1" lang="en-US" altLang="ko-KR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실제 데이터 셋 수집 진행 및 머신 러닝 적용</a:t>
            </a:r>
            <a:endParaRPr kumimoji="1" lang="en-US" altLang="ko-KR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263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감사합니다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10DC47-AD5C-57EE-5FB5-36DF47E3CF7C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08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INDEX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EAF25-D526-974B-D42E-543A6AEF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82" y="1690688"/>
            <a:ext cx="10259518" cy="44862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개요 및 연구 목표</a:t>
            </a:r>
            <a:endParaRPr kumimoji="1" lang="en-US" altLang="ko-KR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관련 연구</a:t>
            </a:r>
            <a:endParaRPr kumimoji="1" lang="en-US" altLang="ko-KR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프로젝트 아키텍처</a:t>
            </a:r>
            <a:endParaRPr kumimoji="1" lang="en-US" altLang="ko-KR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프로젝트 내용 및 데모</a:t>
            </a:r>
            <a:endParaRPr kumimoji="1" lang="en-US" altLang="ko-KR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향후 연구</a:t>
            </a:r>
            <a:endParaRPr kumimoji="1" lang="ko-Kore-KR" altLang="en-US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187001-155F-A6BA-E4CC-810D362639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68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1.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개요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EAF25-D526-974B-D42E-543A6AEF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82" y="1690688"/>
            <a:ext cx="10259518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데이터 수집 및 가공은 기계 학습 모델 구축에 매우 중요한 역할을 합니다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빅데이터 처리 비용을 최소화하기 위해 분산 처리 시스템과 클라우드 서비스에 대한 수요가 증가하고 있습니다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이에 클라우드 컴퓨팅 기술을 기반으로 여러 빅데이터 오픈소스 툴과 컨테이너 기술을 활용하여  효율적인 데이터 엔지니어링을 위한 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Cloud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Native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환경을 구축합니다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2F1C2D-A17C-FD87-0701-D581A8CF3F7D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04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1</a:t>
            </a:r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연구 목표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EAF25-D526-974B-D42E-543A6AEF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82" y="1690688"/>
            <a:ext cx="10259518" cy="4486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머신 러닝 데이터셋 수집 및 가공 과정을 자동화하는 것이 주 목적인 만큼 다음 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3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가지 연구를 목표로 삼았습니다</a:t>
            </a:r>
            <a:endParaRPr kumimoji="1" lang="en-US" altLang="ko-KR" sz="25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컨테이너 오케스트레이션 플랫폼을 클라우드 기술과 접목하여 자동 확장 가능하도록 한다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여러 </a:t>
            </a:r>
            <a:r>
              <a:rPr kumimoji="1" lang="ko-KR" altLang="en-US" sz="25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배치성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데이터 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ETL 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작업들을 한 곳에서 관리할 수 있어야 하며 각 작업의 결과를 웹 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UI</a:t>
            </a:r>
            <a:r>
              <a:rPr kumimoji="1" lang="ko-KR" altLang="en-US" sz="25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를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통해 확인할 수 있도록 한다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데이터 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ETL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을 위한 코드는 빈번한 수정 및 추가가 발생하므로 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GitHub</a:t>
            </a:r>
            <a:r>
              <a:rPr kumimoji="1" lang="ko-KR" altLang="en-US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와 연동할 수 있도록 한다</a:t>
            </a: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14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2</a:t>
            </a:r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관련 연구 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–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NHN Cloud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4CECD0-AD77-A490-C491-54B0A466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39" y="1304495"/>
            <a:ext cx="8800522" cy="512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NHN Cloud">
            <a:extLst>
              <a:ext uri="{FF2B5EF4-FFF2-40B4-BE49-F238E27FC236}">
                <a16:creationId xmlns:a16="http://schemas.microsoft.com/office/drawing/2014/main" id="{BB55AF69-60CC-65C0-B2B9-06D12390B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t="21064" r="13181" b="22934"/>
          <a:stretch/>
        </p:blipFill>
        <p:spPr bwMode="auto">
          <a:xfrm>
            <a:off x="10844213" y="468229"/>
            <a:ext cx="1347787" cy="9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6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2</a:t>
            </a:r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관련 연구 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–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NHN Cloud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79862-F239-A80B-F8B1-15377079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82" y="1690688"/>
            <a:ext cx="10259518" cy="460711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NHN Kubernetes Service(NKS)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Cloud Native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핵심 기술인 컨테이너 오케스트레이션 지원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NHN Cloud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에 최적화된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Kubernetes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클러스터 생성 관리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기능 지원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Kubernetes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클러스터 콘솔 제어 기능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Web Console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기능 지원 등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5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NHN Container Registry(NCR)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Docker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컨테이너 이미지를 저장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관리하고 배포할 수 있는 컨테이너 레지스트리 서비스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Docker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이미지 </a:t>
            </a:r>
            <a:r>
              <a:rPr kumimoji="1" lang="ko-KR" altLang="en-US" sz="21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매니페스트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v2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호환으로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Docker </a:t>
            </a:r>
            <a:r>
              <a:rPr kumimoji="1" lang="ko-KR" altLang="en-US" sz="2100" dirty="0" err="1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명령줄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도구 지원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HTTPS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암호화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NHN Cloud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인증 및 권한 관리를 통한 보안성 강화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lvl="1">
              <a:lnSpc>
                <a:spcPct val="150000"/>
              </a:lnSpc>
            </a:pPr>
            <a:endParaRPr kumimoji="1" lang="en-US" altLang="ko-KR" sz="17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lvl="1">
              <a:lnSpc>
                <a:spcPct val="150000"/>
              </a:lnSpc>
            </a:pPr>
            <a:endParaRPr kumimoji="1" lang="en-US" altLang="ko-KR" sz="17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 lvl="1">
              <a:lnSpc>
                <a:spcPct val="150000"/>
              </a:lnSpc>
            </a:pPr>
            <a:endParaRPr kumimoji="1" lang="en-US" altLang="ko-KR" sz="17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7477AD9-F1E2-6BCB-9ACC-3C6B2CF69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4" t="30953" r="3320" b="26039"/>
          <a:stretch/>
        </p:blipFill>
        <p:spPr bwMode="auto">
          <a:xfrm>
            <a:off x="9732087" y="2331245"/>
            <a:ext cx="1478990" cy="137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DC62F67-7DA4-206A-02BC-3E45D7205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19" t="40490" b="20991"/>
          <a:stretch/>
        </p:blipFill>
        <p:spPr bwMode="auto">
          <a:xfrm>
            <a:off x="9845446" y="4932979"/>
            <a:ext cx="1252272" cy="125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HN Cloud">
            <a:extLst>
              <a:ext uri="{FF2B5EF4-FFF2-40B4-BE49-F238E27FC236}">
                <a16:creationId xmlns:a16="http://schemas.microsoft.com/office/drawing/2014/main" id="{02257A5C-05A7-C297-8B92-A01413CEC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t="21064" r="13181" b="22934"/>
          <a:stretch/>
        </p:blipFill>
        <p:spPr bwMode="auto">
          <a:xfrm>
            <a:off x="10844213" y="468229"/>
            <a:ext cx="1347787" cy="9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48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2</a:t>
            </a:r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관련 연구 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–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Apache Spark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EAF25-D526-974B-D42E-543A6AEF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725" y="1864465"/>
            <a:ext cx="3686175" cy="4312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대규모 데이터 처리를 위한 범용 분산 컴퓨팅 프레임워크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클러스터 컴퓨팅 환경에서 데이터 처리 작업을 병렬로 처리하여 대규모 데이터 집합을 빠르게 처리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가능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8194" name="Picture 2" descr="빅데이터] 하둡(Hadoop)과 아파치 스파크(Spark) 파헤치기 : 네이버 블로그">
            <a:extLst>
              <a:ext uri="{FF2B5EF4-FFF2-40B4-BE49-F238E27FC236}">
                <a16:creationId xmlns:a16="http://schemas.microsoft.com/office/drawing/2014/main" id="{2AF830F3-88F5-9704-3320-9D8736BF9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516" y="296844"/>
            <a:ext cx="2549525" cy="143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왜 Spark를 써야할까">
            <a:extLst>
              <a:ext uri="{FF2B5EF4-FFF2-40B4-BE49-F238E27FC236}">
                <a16:creationId xmlns:a16="http://schemas.microsoft.com/office/drawing/2014/main" id="{60C1B1C2-909D-B335-545C-EED05720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0" y="1465109"/>
            <a:ext cx="7615703" cy="488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9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2</a:t>
            </a:r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관련 연구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– Apache Airflow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EAF25-D526-974B-D42E-543A6AEF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897542"/>
            <a:ext cx="4953544" cy="41174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데이터엔지니어링의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ETL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작업 자동화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 DAG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형태의 워크플로우 작성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정교한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dependency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의 파이프라인 설정 가능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DAG(Directed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Acyclic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Graph)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라는 개념을 사용하여 작업 간의 의존성을 정의하고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,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지정한 일정에 따라 작업을 실행하고 모니터링</a:t>
            </a:r>
            <a:endParaRPr kumimoji="1" lang="en-US" altLang="ko-KR" sz="2100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5287FD-A465-464E-43D6-53170E1D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5" y="1690688"/>
            <a:ext cx="6082928" cy="4094902"/>
          </a:xfrm>
          <a:prstGeom prst="rect">
            <a:avLst/>
          </a:prstGeom>
        </p:spPr>
      </p:pic>
      <p:pic>
        <p:nvPicPr>
          <p:cNvPr id="6146" name="Picture 2" descr="Apache Airflow">
            <a:extLst>
              <a:ext uri="{FF2B5EF4-FFF2-40B4-BE49-F238E27FC236}">
                <a16:creationId xmlns:a16="http://schemas.microsoft.com/office/drawing/2014/main" id="{239931B6-374C-AFA4-80A9-96A8FFF9B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" t="7465" r="59688" b="7434"/>
          <a:stretch/>
        </p:blipFill>
        <p:spPr bwMode="auto">
          <a:xfrm>
            <a:off x="10878852" y="398282"/>
            <a:ext cx="126423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33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B89-1AC7-F624-CC8F-09B724F4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2</a:t>
            </a:r>
            <a:r>
              <a:rPr kumimoji="1" lang="en-US" altLang="ko-Kore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 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관련 연구 </a:t>
            </a:r>
            <a:r>
              <a:rPr kumimoji="1" lang="en-US" altLang="ko-KR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–</a:t>
            </a:r>
            <a:r>
              <a:rPr kumimoji="1" lang="ko-KR" altLang="en-US" sz="4200" b="1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기존 연구의 문제점</a:t>
            </a:r>
            <a:endParaRPr kumimoji="1" lang="ko-Kore-KR" altLang="en-US" sz="4200" b="1" dirty="0">
              <a:latin typeface="NanumBarunGothic" panose="020B0603020101020101" pitchFamily="34" charset="-127"/>
              <a:ea typeface="NanumBarunGothic" panose="020B0603020101020101" pitchFamily="34" charset="-127"/>
              <a:cs typeface="Apple Symbols" panose="02000000000000000000" pitchFamily="2" charset="-79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EAF25-D526-974B-D42E-543A6AEF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82" y="1690688"/>
            <a:ext cx="10259518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기존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Airflow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on Kubernetes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구성 시 기존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Airflow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의 구성이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Pod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 형태로만 변환된 것이기 때문에 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Message Broker, Worker </a:t>
            </a:r>
            <a:r>
              <a:rPr kumimoji="1" lang="ko-KR" altLang="en-US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등이 지속적으로 상주하게 됩니다</a:t>
            </a:r>
            <a:r>
              <a:rPr kumimoji="1" lang="en-US" altLang="ko-KR" sz="2100" dirty="0">
                <a:latin typeface="NanumBarunGothic" panose="020B0603020101020101" pitchFamily="34" charset="-127"/>
                <a:ea typeface="NanumBarunGothic" panose="020B0603020101020101" pitchFamily="34" charset="-127"/>
                <a:cs typeface="Apple Symbols" panose="02000000000000000000" pitchFamily="2" charset="-79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05F738-678C-7D1A-233C-E0A7FB4B33D2}"/>
              </a:ext>
            </a:extLst>
          </p:cNvPr>
          <p:cNvSpPr/>
          <p:nvPr/>
        </p:nvSpPr>
        <p:spPr>
          <a:xfrm>
            <a:off x="-59962" y="6524517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81AA2-0D57-5A24-5C97-F527363E4B1E}"/>
              </a:ext>
            </a:extLst>
          </p:cNvPr>
          <p:cNvSpPr/>
          <p:nvPr/>
        </p:nvSpPr>
        <p:spPr>
          <a:xfrm>
            <a:off x="-59962" y="-14990"/>
            <a:ext cx="12311921" cy="354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C45A02-74C1-E63F-E46F-410A8199B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9"/>
          <a:stretch/>
        </p:blipFill>
        <p:spPr bwMode="auto">
          <a:xfrm>
            <a:off x="0" y="3178302"/>
            <a:ext cx="12192000" cy="280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55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1774</Words>
  <Application>Microsoft Macintosh PowerPoint</Application>
  <PresentationFormat>와이드스크린</PresentationFormat>
  <Paragraphs>136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-apple-system</vt:lpstr>
      <vt:lpstr>NanumBarunGothic</vt:lpstr>
      <vt:lpstr>Arial</vt:lpstr>
      <vt:lpstr>Calibri</vt:lpstr>
      <vt:lpstr>Calibri Light</vt:lpstr>
      <vt:lpstr>Office 테마</vt:lpstr>
      <vt:lpstr>MLOps를 위한 클라우드 환경에서의  데이터파이프라인 구축 및 ETL 작업 자동화 구축</vt:lpstr>
      <vt:lpstr>INDEX</vt:lpstr>
      <vt:lpstr>1. 개요</vt:lpstr>
      <vt:lpstr>1. 연구 목표</vt:lpstr>
      <vt:lpstr>2. 관련 연구 – NHN Cloud</vt:lpstr>
      <vt:lpstr>2. 관련 연구 – NHN Cloud</vt:lpstr>
      <vt:lpstr>2. 관련 연구 – Apache Spark</vt:lpstr>
      <vt:lpstr>2. 관련 연구 – Apache Airflow</vt:lpstr>
      <vt:lpstr>2. 관련 연구 – 기존 연구의 문제점</vt:lpstr>
      <vt:lpstr>2. 관련 연구 – 해결 방법</vt:lpstr>
      <vt:lpstr>3. 프로젝트 아키텍처</vt:lpstr>
      <vt:lpstr>4. 프로젝트 내용 및 데모</vt:lpstr>
      <vt:lpstr>4. 프로젝트 내용 및 데모</vt:lpstr>
      <vt:lpstr>4. 프로젝트 내용 및 데모</vt:lpstr>
      <vt:lpstr>4. 향후 연구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Resilient Distributed Datasets:  A Fault-Tolerant Abstraction for In-Memory Cluster Computing</dc:title>
  <dc:creator>조인화</dc:creator>
  <cp:lastModifiedBy>NHN</cp:lastModifiedBy>
  <cp:revision>11</cp:revision>
  <dcterms:created xsi:type="dcterms:W3CDTF">2022-11-03T13:29:49Z</dcterms:created>
  <dcterms:modified xsi:type="dcterms:W3CDTF">2023-06-12T04:45:01Z</dcterms:modified>
</cp:coreProperties>
</file>